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1" r:id="rId1"/>
  </p:sldMasterIdLst>
  <p:notesMasterIdLst>
    <p:notesMasterId r:id="rId17"/>
  </p:notesMasterIdLst>
  <p:sldIdLst>
    <p:sldId id="256" r:id="rId2"/>
    <p:sldId id="376" r:id="rId3"/>
    <p:sldId id="377" r:id="rId4"/>
    <p:sldId id="379" r:id="rId5"/>
    <p:sldId id="436" r:id="rId6"/>
    <p:sldId id="382" r:id="rId7"/>
    <p:sldId id="435" r:id="rId8"/>
    <p:sldId id="395" r:id="rId9"/>
    <p:sldId id="439" r:id="rId10"/>
    <p:sldId id="440" r:id="rId11"/>
    <p:sldId id="438" r:id="rId12"/>
    <p:sldId id="437" r:id="rId13"/>
    <p:sldId id="369" r:id="rId14"/>
    <p:sldId id="430" r:id="rId15"/>
    <p:sldId id="26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000000"/>
    <a:srgbClr val="73F1AF"/>
    <a:srgbClr val="BCCEF6"/>
    <a:srgbClr val="FFFF66"/>
    <a:srgbClr val="FF0066"/>
    <a:srgbClr val="800000"/>
    <a:srgbClr val="70A8B0"/>
    <a:srgbClr val="000099"/>
    <a:srgbClr val="3F60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446" autoAdjust="0"/>
    <p:restoredTop sz="98649" autoAdjust="0"/>
  </p:normalViewPr>
  <p:slideViewPr>
    <p:cSldViewPr>
      <p:cViewPr>
        <p:scale>
          <a:sx n="87" d="100"/>
          <a:sy n="87" d="100"/>
        </p:scale>
        <p:origin x="-546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13"/>
      <c:hPercent val="57"/>
      <c:rotY val="21"/>
      <c:depthPercent val="8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8916856104284036E-2"/>
          <c:y val="0.13698032795405518"/>
          <c:w val="0.9257414423615643"/>
          <c:h val="0.74623199327808565"/>
        </c:manualLayout>
      </c:layout>
      <c:bar3D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CC99FF"/>
            </a:solidFill>
            <a:ln w="192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FF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66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3.2078103207810522E-2"/>
                  <c:y val="-0.2090027724154618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4597,9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2315202231520403E-2"/>
                  <c:y val="-3.15934423418722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4473,2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Sheet1!$B$1:$C$1</c:f>
              <c:strCache>
                <c:ptCount val="2"/>
                <c:pt idx="0">
                  <c:v>план 2019</c:v>
                </c:pt>
                <c:pt idx="1">
                  <c:v>факт 2019</c:v>
                </c:pt>
              </c:strCache>
            </c:strRef>
          </c:cat>
          <c:val>
            <c:numRef>
              <c:f>Sheet1!$B$2:$C$2</c:f>
              <c:numCache>
                <c:formatCode>0.0</c:formatCode>
                <c:ptCount val="2"/>
                <c:pt idx="0" formatCode="General">
                  <c:v>4597.9613600000002</c:v>
                </c:pt>
                <c:pt idx="1">
                  <c:v>4473.1778099999992</c:v>
                </c:pt>
              </c:numCache>
            </c:numRef>
          </c:val>
        </c:ser>
        <c:gapWidth val="60"/>
        <c:gapDepth val="0"/>
        <c:shape val="cylinder"/>
        <c:axId val="83668352"/>
        <c:axId val="83678336"/>
        <c:axId val="0"/>
      </c:bar3DChart>
      <c:catAx>
        <c:axId val="83668352"/>
        <c:scaling>
          <c:orientation val="minMax"/>
        </c:scaling>
        <c:axPos val="b"/>
        <c:numFmt formatCode="General" sourceLinked="1"/>
        <c:tickLblPos val="low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353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3678336"/>
        <c:crosses val="autoZero"/>
        <c:auto val="1"/>
        <c:lblAlgn val="ctr"/>
        <c:lblOffset val="100"/>
        <c:tickLblSkip val="1"/>
        <c:tickMarkSkip val="1"/>
      </c:catAx>
      <c:valAx>
        <c:axId val="83678336"/>
        <c:scaling>
          <c:orientation val="minMax"/>
          <c:max val="4500"/>
          <c:min val="1000"/>
        </c:scaling>
        <c:axPos val="l"/>
        <c:majorGridlines>
          <c:spPr>
            <a:ln w="19284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inorTickMark val="in"/>
        <c:tickLblPos val="nextTo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29" b="0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3668352"/>
        <c:crosses val="autoZero"/>
        <c:crossBetween val="between"/>
        <c:majorUnit val="500"/>
        <c:minorUnit val="500"/>
      </c:valAx>
      <c:spPr>
        <a:noFill/>
        <a:ln w="25394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581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8994349412544221E-2"/>
          <c:y val="9.1856073654761505E-2"/>
          <c:w val="0.55547437649668763"/>
          <c:h val="0.809548283962567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66"/>
            </a:solidFill>
          </c:spPr>
          <c:dPt>
            <c:idx val="0"/>
            <c:spPr>
              <a:solidFill>
                <a:srgbClr val="73F1AF"/>
              </a:solidFill>
            </c:spPr>
          </c:dPt>
          <c:dPt>
            <c:idx val="3"/>
            <c:spPr>
              <a:solidFill>
                <a:srgbClr val="FFFF66"/>
              </a:solidFill>
            </c:spPr>
          </c:dPt>
          <c:dLbls>
            <c:dLbl>
              <c:idx val="0"/>
              <c:layout>
                <c:manualLayout>
                  <c:x val="-0.15828492305682329"/>
                  <c:y val="-0.1831069460784733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2.4422692871207671E-2"/>
                  <c:y val="-9.80049794041295E-2"/>
                </c:manualLayout>
              </c:layout>
              <c:showPercent val="1"/>
            </c:dLbl>
            <c:dLbl>
              <c:idx val="4"/>
              <c:layout>
                <c:manualLayout>
                  <c:x val="8.8529330795001776E-2"/>
                  <c:y val="4.502132858621096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numFmt formatCode="0.0%" sourceLinked="0"/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Лист1!$A$2:$A$6</c:f>
              <c:strCache>
                <c:ptCount val="5"/>
                <c:pt idx="0">
                  <c:v>Уличное освещение</c:v>
                </c:pt>
                <c:pt idx="1">
                  <c:v>Содержание улично-дорожной сети в рамках благоустройства</c:v>
                </c:pt>
                <c:pt idx="2">
                  <c:v>Озеленение</c:v>
                </c:pt>
                <c:pt idx="3">
                  <c:v>Организация и содержание кладбищ</c:v>
                </c:pt>
                <c:pt idx="4">
                  <c:v>Городская среда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323.99594999999965</c:v>
                </c:pt>
                <c:pt idx="1">
                  <c:v>0</c:v>
                </c:pt>
                <c:pt idx="2">
                  <c:v>0</c:v>
                </c:pt>
                <c:pt idx="3">
                  <c:v>13.8</c:v>
                </c:pt>
                <c:pt idx="4">
                  <c:v>129.30000000000001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64016618139738857"/>
          <c:y val="0.24986346336520412"/>
          <c:w val="0.35094499192773387"/>
          <c:h val="0.25027465899743068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hPercent val="44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560354057417044"/>
          <c:y val="2.7643328428875565E-2"/>
          <c:w val="0.94705174488567989"/>
          <c:h val="0.80801057331898285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0B050"/>
            </a:solidFill>
            <a:ln w="12698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-1.852523151587187E-3"/>
                  <c:y val="-2.3572316618317452E-2"/>
                </c:manualLayout>
              </c:layout>
              <c:showVal val="1"/>
            </c:dLbl>
            <c:dLbl>
              <c:idx val="1"/>
              <c:layout>
                <c:manualLayout>
                  <c:x val="-1.1959044047695081E-2"/>
                  <c:y val="-2.3684349030069211E-2"/>
                </c:manualLayout>
              </c:layout>
              <c:showVal val="1"/>
            </c:dLbl>
            <c:dLbl>
              <c:idx val="2"/>
              <c:layout>
                <c:manualLayout>
                  <c:x val="-1.1652273220689589E-2"/>
                  <c:y val="-1.9933841882762995E-2"/>
                </c:manualLayout>
              </c:layout>
              <c:showVal val="1"/>
            </c:dLbl>
            <c:spPr>
              <a:noFill/>
              <a:ln w="25396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bg2">
                        <a:lumMod val="10000"/>
                      </a:schemeClr>
                    </a:solidFill>
                    <a:latin typeface="Times New Roman" pitchFamily="18" charset="0"/>
                    <a:ea typeface="Arial Black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всего расходов</c:v>
                </c:pt>
                <c:pt idx="1">
                  <c:v>зарплата</c:v>
                </c:pt>
                <c:pt idx="2">
                  <c:v>другие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1815.1999999999998</c:v>
                </c:pt>
                <c:pt idx="1">
                  <c:v>1341.8</c:v>
                </c:pt>
                <c:pt idx="2">
                  <c:v>473.4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2.6615163670579093E-2"/>
                  <c:y val="-3.41523000414422E-2"/>
                </c:manualLayout>
              </c:layout>
              <c:showVal val="1"/>
            </c:dLbl>
            <c:dLbl>
              <c:idx val="1"/>
              <c:layout>
                <c:manualLayout>
                  <c:x val="1.6771239026637269E-2"/>
                  <c:y val="-2.4073490047894601E-2"/>
                </c:manualLayout>
              </c:layout>
              <c:showVal val="1"/>
            </c:dLbl>
            <c:dLbl>
              <c:idx val="2"/>
              <c:layout>
                <c:manualLayout>
                  <c:x val="1.8010333613958641E-2"/>
                  <c:y val="-8.1072938251139662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всего расходов</c:v>
                </c:pt>
                <c:pt idx="1">
                  <c:v>зарплата</c:v>
                </c:pt>
                <c:pt idx="2">
                  <c:v>другие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1481.4</c:v>
                </c:pt>
                <c:pt idx="1">
                  <c:v>1202.9000000000001</c:v>
                </c:pt>
                <c:pt idx="2">
                  <c:v>278.5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FF9900"/>
            </a:solidFill>
          </c:spPr>
          <c:dLbls>
            <c:dLbl>
              <c:idx val="0"/>
              <c:layout>
                <c:manualLayout>
                  <c:x val="2.3217022400501837E-2"/>
                  <c:y val="-0.10055967675093248"/>
                </c:manualLayout>
              </c:layout>
              <c:showVal val="1"/>
            </c:dLbl>
            <c:dLbl>
              <c:idx val="1"/>
              <c:layout>
                <c:manualLayout>
                  <c:x val="5.7955000907905424E-2"/>
                  <c:y val="-4.4736842105263172E-2"/>
                </c:manualLayout>
              </c:layout>
              <c:showVal val="1"/>
            </c:dLbl>
            <c:dLbl>
              <c:idx val="2"/>
              <c:layout>
                <c:manualLayout>
                  <c:x val="4.1183248320375065E-2"/>
                  <c:y val="-1.5901367592208868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всего расходов</c:v>
                </c:pt>
                <c:pt idx="1">
                  <c:v>зарплата</c:v>
                </c:pt>
                <c:pt idx="2">
                  <c:v>другие</c:v>
                </c:pt>
              </c:strCache>
            </c:strRef>
          </c:cat>
          <c:val>
            <c:numRef>
              <c:f>Sheet1!$D$2:$D$4</c:f>
              <c:numCache>
                <c:formatCode>0.0</c:formatCode>
                <c:ptCount val="3"/>
                <c:pt idx="0">
                  <c:v>1482</c:v>
                </c:pt>
                <c:pt idx="1">
                  <c:v>1065.8</c:v>
                </c:pt>
                <c:pt idx="2">
                  <c:v>416.2</c:v>
                </c:pt>
              </c:numCache>
            </c:numRef>
          </c:val>
        </c:ser>
        <c:dLbls>
          <c:showVal val="1"/>
        </c:dLbls>
        <c:gapDepth val="0"/>
        <c:shape val="cylinder"/>
        <c:axId val="110420352"/>
        <c:axId val="110421888"/>
        <c:axId val="0"/>
      </c:bar3DChart>
      <c:catAx>
        <c:axId val="110420352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 pitchFamily="18" charset="0"/>
                <a:ea typeface="Arial Black"/>
                <a:cs typeface="Times New Roman" pitchFamily="18" charset="0"/>
              </a:defRPr>
            </a:pPr>
            <a:endParaRPr lang="ru-RU"/>
          </a:p>
        </c:txPr>
        <c:crossAx val="110421888"/>
        <c:crosses val="autoZero"/>
        <c:auto val="1"/>
        <c:lblAlgn val="ctr"/>
        <c:lblOffset val="100"/>
        <c:tickLblSkip val="1"/>
        <c:tickMarkSkip val="1"/>
      </c:catAx>
      <c:valAx>
        <c:axId val="110421888"/>
        <c:scaling>
          <c:orientation val="minMax"/>
          <c:max val="1800"/>
          <c:min val="0"/>
        </c:scaling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0.0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 pitchFamily="18" charset="0"/>
                <a:ea typeface="Arial Black"/>
                <a:cs typeface="Times New Roman" pitchFamily="18" charset="0"/>
              </a:defRPr>
            </a:pPr>
            <a:endParaRPr lang="ru-RU"/>
          </a:p>
        </c:txPr>
        <c:crossAx val="110420352"/>
        <c:crosses val="autoZero"/>
        <c:crossBetween val="between"/>
        <c:majorUnit val="300"/>
        <c:minorUnit val="300"/>
      </c:valAx>
      <c:spPr>
        <a:noFill/>
        <a:ln w="25407">
          <a:noFill/>
        </a:ln>
      </c:spPr>
    </c:plotArea>
    <c:legend>
      <c:legendPos val="t"/>
      <c:layout>
        <c:manualLayout>
          <c:xMode val="edge"/>
          <c:yMode val="edge"/>
          <c:x val="0.32163730656575235"/>
          <c:y val="0.90708670415640857"/>
          <c:w val="0.38285837381801757"/>
          <c:h val="7.3302009875579124E-2"/>
        </c:manualLayout>
      </c:layout>
      <c:spPr>
        <a:noFill/>
        <a:ln w="3175">
          <a:solidFill>
            <a:schemeClr val="bg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 pitchFamily="18" charset="0"/>
              <a:ea typeface="Arial Black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74"/>
      <c:depthPercent val="5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7.8348425196850396E-2"/>
          <c:y val="2.1190660596909036E-2"/>
          <c:w val="0.93469387755103839"/>
          <c:h val="0.88011695906431375"/>
        </c:manualLayout>
      </c:layout>
      <c:bar3DChart>
        <c:barDir val="col"/>
        <c:grouping val="clustered"/>
        <c:ser>
          <c:idx val="0"/>
          <c:order val="0"/>
          <c:spPr>
            <a:pattFill prst="pct50">
              <a:fgClr>
                <a:srgbClr val="99CCFF"/>
              </a:fgClr>
              <a:bgClr>
                <a:srgbClr val="6699FF"/>
              </a:bgClr>
            </a:pattFill>
            <a:ln w="21370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2.7777777777778208E-3"/>
                  <c:y val="0.10529509988110851"/>
                </c:manualLayout>
              </c:layout>
              <c:spPr>
                <a:noFill/>
                <a:ln w="42740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993366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8.3333333333333367E-3"/>
                  <c:y val="8.9500834898941575E-2"/>
                </c:manualLayout>
              </c:layout>
              <c:spPr>
                <a:noFill/>
                <a:ln w="42740">
                  <a:noFill/>
                </a:ln>
              </c:spPr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993366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Val val="1"/>
            </c:dLbl>
            <c:spPr>
              <a:noFill/>
              <a:ln w="42740">
                <a:noFill/>
              </a:ln>
            </c:spPr>
            <c:txPr>
              <a:bodyPr/>
              <a:lstStyle/>
              <a:p>
                <a:pPr>
                  <a:defRPr sz="2774" b="1" i="0" u="none" strike="noStrike" baseline="0">
                    <a:solidFill>
                      <a:srgbClr val="993366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</c:dLbls>
          <c:cat>
            <c:strRef>
              <c:f>Sheet1!$B$1:$C$1</c:f>
              <c:strCache>
                <c:ptCount val="2"/>
                <c:pt idx="0">
                  <c:v>2018год</c:v>
                </c:pt>
                <c:pt idx="1">
                  <c:v>2019 год</c:v>
                </c:pt>
              </c:strCache>
            </c:strRef>
          </c:cat>
          <c:val>
            <c:numRef>
              <c:f>Sheet1!$B$2:$C$2</c:f>
              <c:numCache>
                <c:formatCode>0.0</c:formatCode>
                <c:ptCount val="2"/>
                <c:pt idx="0">
                  <c:v>4177.2</c:v>
                </c:pt>
                <c:pt idx="1">
                  <c:v>4473.2</c:v>
                </c:pt>
              </c:numCache>
            </c:numRef>
          </c:val>
          <c:shape val="cylinder"/>
        </c:ser>
        <c:dLbls>
          <c:showVal val="1"/>
        </c:dLbls>
        <c:gapWidth val="130"/>
        <c:gapDepth val="0"/>
        <c:shape val="box"/>
        <c:axId val="89962368"/>
        <c:axId val="89963904"/>
        <c:axId val="0"/>
      </c:bar3DChart>
      <c:catAx>
        <c:axId val="89962368"/>
        <c:scaling>
          <c:orientation val="minMax"/>
        </c:scaling>
        <c:axPos val="b"/>
        <c:numFmt formatCode="General" sourceLinked="1"/>
        <c:tickLblPos val="low"/>
        <c:spPr>
          <a:ln w="53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354" b="1" i="0" u="none" strike="noStrike" baseline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9963904"/>
        <c:crossesAt val="0"/>
        <c:auto val="1"/>
        <c:lblAlgn val="ctr"/>
        <c:lblOffset val="100"/>
        <c:tickLblSkip val="1"/>
        <c:tickMarkSkip val="1"/>
      </c:catAx>
      <c:valAx>
        <c:axId val="89963904"/>
        <c:scaling>
          <c:orientation val="minMax"/>
          <c:min val="1000"/>
        </c:scaling>
        <c:axPos val="l"/>
        <c:majorGridlines>
          <c:spPr>
            <a:ln w="21370">
              <a:solidFill>
                <a:srgbClr val="FFFFFF"/>
              </a:solidFill>
              <a:prstDash val="solid"/>
            </a:ln>
          </c:spPr>
        </c:majorGridlines>
        <c:numFmt formatCode="0.0" sourceLinked="1"/>
        <c:tickLblPos val="nextTo"/>
        <c:spPr>
          <a:ln w="5342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400" b="0"/>
            </a:pPr>
            <a:endParaRPr lang="ru-RU"/>
          </a:p>
        </c:txPr>
        <c:crossAx val="89962368"/>
        <c:crosses val="autoZero"/>
        <c:crossBetween val="between"/>
        <c:majorUnit val="1000"/>
        <c:minorUnit val="1000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356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2.5252525252525249E-2"/>
          <c:y val="5.0505050505050456E-2"/>
          <c:w val="0.9494949494949495"/>
          <c:h val="0.8989898989899"/>
        </c:manualLayout>
      </c:layout>
      <c:barChart>
        <c:barDir val="col"/>
        <c:grouping val="clustered"/>
        <c:axId val="90191360"/>
        <c:axId val="90192896"/>
      </c:barChart>
      <c:catAx>
        <c:axId val="90191360"/>
        <c:scaling>
          <c:orientation val="minMax"/>
        </c:scaling>
        <c:axPos val="b"/>
        <c:majorTickMark val="cross"/>
        <c:tickLblPos val="nextTo"/>
        <c:spPr>
          <a:ln w="36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26" b="1" i="0" u="none" strike="noStrike" baseline="0">
                <a:solidFill>
                  <a:schemeClr val="tx1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0192896"/>
        <c:crosses val="autoZero"/>
        <c:auto val="1"/>
        <c:lblAlgn val="ctr"/>
        <c:lblOffset val="100"/>
        <c:tickMarkSkip val="1"/>
      </c:catAx>
      <c:valAx>
        <c:axId val="90192896"/>
        <c:scaling>
          <c:orientation val="minMax"/>
        </c:scaling>
        <c:axPos val="l"/>
        <c:majorTickMark val="cross"/>
        <c:tickLblPos val="nextTo"/>
        <c:spPr>
          <a:ln w="36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26" b="1" i="0" u="none" strike="noStrike" baseline="0">
                <a:solidFill>
                  <a:schemeClr val="tx1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0191360"/>
        <c:crosses val="autoZero"/>
        <c:crossBetween val="between"/>
      </c:valAx>
      <c:spPr>
        <a:noFill/>
        <a:ln w="2537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26" b="1" i="0" u="none" strike="noStrike" baseline="0">
          <a:solidFill>
            <a:schemeClr val="tx1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0"/>
    </c:view3D>
    <c:plotArea>
      <c:layout>
        <c:manualLayout>
          <c:layoutTarget val="inner"/>
          <c:xMode val="edge"/>
          <c:yMode val="edge"/>
          <c:x val="9.2442031886024959E-3"/>
          <c:y val="0.13498828967717896"/>
          <c:w val="0.64459813827097834"/>
          <c:h val="0.68671183858544893"/>
        </c:manualLayout>
      </c:layout>
      <c:pie3DChart>
        <c:varyColors val="1"/>
        <c:ser>
          <c:idx val="0"/>
          <c:order val="0"/>
          <c:spPr>
            <a:solidFill>
              <a:schemeClr val="accent2"/>
            </a:solidFill>
            <a:ln w="18951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B0F0"/>
              </a:solidFill>
              <a:ln w="18951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FF00"/>
              </a:solidFill>
              <a:ln w="18951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0.14467216453554263"/>
                  <c:y val="-0.22498404929579446"/>
                </c:manualLayout>
              </c:layout>
              <c:showPercent val="1"/>
            </c:dLbl>
            <c:dLbl>
              <c:idx val="1"/>
              <c:layout>
                <c:manualLayout>
                  <c:x val="0.11326169810449881"/>
                  <c:y val="7.3226074272185179E-2"/>
                </c:manualLayout>
              </c:layout>
              <c:showPercent val="1"/>
            </c:dLbl>
            <c:showPercent val="1"/>
          </c:dLbls>
          <c:cat>
            <c:strRef>
              <c:f>Sheet1!$B$7:$C$7</c:f>
              <c:strCache>
                <c:ptCount val="2"/>
                <c:pt idx="0">
                  <c:v>Финансовая помощь из  федерального бюджета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Sheet1!$B$8:$C$8</c:f>
              <c:numCache>
                <c:formatCode>General</c:formatCode>
                <c:ptCount val="2"/>
                <c:pt idx="0">
                  <c:v>3858.9828599999987</c:v>
                </c:pt>
                <c:pt idx="1">
                  <c:v>614.19494999999995</c:v>
                </c:pt>
              </c:numCache>
            </c:numRef>
          </c:val>
        </c:ser>
        <c:dLbls>
          <c:showVal val="1"/>
        </c:dLbls>
      </c:pie3DChart>
      <c:spPr>
        <a:noFill/>
        <a:ln w="25401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.65650602588926288"/>
          <c:y val="0.2959910094153736"/>
          <c:w val="0.3084149829159531"/>
          <c:h val="0.26829619448765435"/>
        </c:manualLayout>
      </c:layout>
    </c:legend>
    <c:plotVisOnly val="1"/>
    <c:dispBlanksAs val="zero"/>
  </c:chart>
  <c:spPr>
    <a:noFill/>
    <a:ln>
      <a:noFill/>
    </a:ln>
  </c:spPr>
  <c:txPr>
    <a:bodyPr/>
    <a:lstStyle/>
    <a:p>
      <a:pPr>
        <a:defRPr sz="227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0251366819579805"/>
          <c:w val="0.67817040086192493"/>
          <c:h val="0.600345554386825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2"/>
            <c:spPr>
              <a:solidFill>
                <a:srgbClr val="73F1AF"/>
              </a:solidFill>
            </c:spPr>
          </c:dPt>
          <c:dPt>
            <c:idx val="3"/>
            <c:spPr>
              <a:solidFill>
                <a:srgbClr val="FF990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-6.1653168233406025E-2"/>
                  <c:y val="8.388872668807721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13,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-0.19013611171067352"/>
                  <c:y val="-0.1478226874052626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46,0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41,0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4"/>
              <c:layout>
                <c:manualLayout>
                  <c:x val="-1.9733161351733846E-2"/>
                  <c:y val="2.3834853799298487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5"/>
              <c:layout>
                <c:manualLayout>
                  <c:x val="0.18616357156984314"/>
                  <c:y val="4.7873680674151046E-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39,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numFmt formatCode="0.0%" sourceLinked="0"/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НДФЛ</c:v>
                </c:pt>
                <c:pt idx="2">
                  <c:v>Земельный налог</c:v>
                </c:pt>
                <c:pt idx="3">
                  <c:v>Налог на имущество физических лиц</c:v>
                </c:pt>
                <c:pt idx="4">
                  <c:v>Госпошлина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1.6</c:v>
                </c:pt>
                <c:pt idx="1">
                  <c:v>80.3</c:v>
                </c:pt>
                <c:pt idx="2">
                  <c:v>280.07</c:v>
                </c:pt>
                <c:pt idx="3">
                  <c:v>251.1</c:v>
                </c:pt>
                <c:pt idx="4">
                  <c:v>1.159999999999999</c:v>
                </c:pt>
              </c:numCache>
            </c:numRef>
          </c:val>
        </c:ser>
        <c:dLbls>
          <c:showVal val="1"/>
        </c:dLbls>
      </c:pie3DChart>
      <c:spPr>
        <a:noFill/>
        <a:ln w="25400">
          <a:noFill/>
        </a:ln>
      </c:spPr>
    </c:plotArea>
    <c:legend>
      <c:legendPos val="r"/>
      <c:legendEntry>
        <c:idx val="6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7638292713103809"/>
          <c:y val="6.95288221954702E-2"/>
          <c:w val="0.30188968281993273"/>
          <c:h val="0.84443653437746169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91493888"/>
        <c:axId val="91495424"/>
        <c:axId val="0"/>
      </c:bar3DChart>
      <c:catAx>
        <c:axId val="91493888"/>
        <c:scaling>
          <c:orientation val="minMax"/>
        </c:scaling>
        <c:axPos val="b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1495424"/>
        <c:crosses val="autoZero"/>
        <c:auto val="1"/>
        <c:lblAlgn val="ctr"/>
        <c:lblOffset val="100"/>
        <c:tickMarkSkip val="1"/>
      </c:catAx>
      <c:valAx>
        <c:axId val="91495424"/>
        <c:scaling>
          <c:orientation val="minMax"/>
        </c:scaling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91493888"/>
        <c:crosses val="autoZero"/>
        <c:crossBetween val="between"/>
      </c:valAx>
      <c:spPr>
        <a:noFill/>
        <a:ln w="25398">
          <a:noFill/>
        </a:ln>
      </c:spPr>
    </c:plotArea>
    <c:legend>
      <c:legendPos val="r"/>
      <c:layout>
        <c:manualLayout>
          <c:xMode val="edge"/>
          <c:yMode val="edge"/>
          <c:x val="0.84285714285714286"/>
          <c:y val="0.39808153477218688"/>
          <c:w val="0.15079365079365104"/>
          <c:h val="0.20383693045563644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62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5291686254009412E-2"/>
          <c:y val="0.13277731938334639"/>
          <c:w val="0.92370572207085733"/>
          <c:h val="0.77629213238998873"/>
        </c:manualLayout>
      </c:layout>
      <c:bar3DChart>
        <c:barDir val="col"/>
        <c:grouping val="clustered"/>
        <c:varyColors val="1"/>
        <c:ser>
          <c:idx val="0"/>
          <c:order val="0"/>
          <c:spPr>
            <a:solidFill>
              <a:srgbClr val="FFFF00"/>
            </a:solidFill>
            <a:ln w="16158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6.6458795416017707E-3"/>
                  <c:y val="0.23018435030522338"/>
                </c:manualLayout>
              </c:layout>
              <c:numFmt formatCode="0.0" sourceLinked="0"/>
              <c:spPr>
                <a:solidFill>
                  <a:srgbClr val="FF0000"/>
                </a:solidFill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1630289197803102E-2"/>
                  <c:y val="0.22453941481714113"/>
                </c:manualLayout>
              </c:layout>
              <c:numFmt formatCode="0.0" sourceLinked="0"/>
              <c:spPr>
                <a:solidFill>
                  <a:srgbClr val="FF0000"/>
                </a:solidFill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6.6458795416017707E-3"/>
                  <c:y val="0.17133853900841997"/>
                </c:manualLayout>
              </c:layout>
              <c:spPr>
                <a:solidFill>
                  <a:srgbClr val="FF0000"/>
                </a:solidFill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numFmt formatCode="0.0" sourceLinked="0"/>
              <c:spPr>
                <a:noFill/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00008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</c:dLbl>
            <c:numFmt formatCode="0.0" sourceLinked="0"/>
            <c:spPr>
              <a:noFill/>
              <a:ln w="32315">
                <a:noFill/>
              </a:ln>
            </c:spPr>
            <c:txPr>
              <a:bodyPr/>
              <a:lstStyle/>
              <a:p>
                <a:pPr>
                  <a:defRPr sz="2545" b="1" i="1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Sheet1!$B$1:$D$1</c:f>
              <c:strCache>
                <c:ptCount val="3"/>
                <c:pt idx="0">
                  <c:v>Факт 2018 г.</c:v>
                </c:pt>
                <c:pt idx="1">
                  <c:v>План 2019 г.</c:v>
                </c:pt>
                <c:pt idx="2">
                  <c:v>Факт 2019 г.</c:v>
                </c:pt>
              </c:strCache>
            </c:strRef>
          </c:cat>
          <c:val>
            <c:numRef>
              <c:f>Sheet1!$B$2:$D$2</c:f>
              <c:numCache>
                <c:formatCode>0.0</c:formatCode>
                <c:ptCount val="3"/>
                <c:pt idx="0">
                  <c:v>656.21</c:v>
                </c:pt>
                <c:pt idx="1">
                  <c:v>694.2</c:v>
                </c:pt>
                <c:pt idx="2">
                  <c:v>614.19494999999995</c:v>
                </c:pt>
              </c:numCache>
            </c:numRef>
          </c:val>
        </c:ser>
        <c:dLbls>
          <c:showVal val="1"/>
        </c:dLbls>
        <c:gapDepth val="0"/>
        <c:shape val="box"/>
        <c:axId val="91534080"/>
        <c:axId val="91535616"/>
        <c:axId val="0"/>
      </c:bar3DChart>
      <c:catAx>
        <c:axId val="91534080"/>
        <c:scaling>
          <c:orientation val="minMax"/>
        </c:scaling>
        <c:axPos val="b"/>
        <c:numFmt formatCode="General" sourceLinked="1"/>
        <c:tickLblPos val="low"/>
        <c:spPr>
          <a:ln w="1615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800" b="1" i="1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1535616"/>
        <c:crosses val="autoZero"/>
        <c:auto val="1"/>
        <c:lblAlgn val="ctr"/>
        <c:lblOffset val="100"/>
        <c:tickLblSkip val="1"/>
        <c:tickMarkSkip val="1"/>
      </c:catAx>
      <c:valAx>
        <c:axId val="91535616"/>
        <c:scaling>
          <c:orientation val="minMax"/>
        </c:scaling>
        <c:axPos val="l"/>
        <c:majorGridlines>
          <c:spPr>
            <a:ln w="16158">
              <a:solidFill>
                <a:srgbClr val="FFFFFF"/>
              </a:solidFill>
              <a:prstDash val="solid"/>
            </a:ln>
          </c:spPr>
        </c:majorGridlines>
        <c:minorGridlines/>
        <c:numFmt formatCode="0.0" sourceLinked="1"/>
        <c:tickLblPos val="nextTo"/>
        <c:spPr>
          <a:ln w="1615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52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1534080"/>
        <c:crosses val="autoZero"/>
        <c:crossBetween val="between"/>
        <c:majorUnit val="500"/>
        <c:minorUnit val="500"/>
      </c:valAx>
      <c:spPr>
        <a:noFill/>
        <a:ln w="16158">
          <a:solidFill>
            <a:srgbClr val="FFFFFF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5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rotY val="50"/>
      <c:depthPercent val="100"/>
      <c:rAngAx val="1"/>
    </c:view3D>
    <c:floor>
      <c:spPr>
        <a:noFill/>
      </c:spPr>
    </c:floor>
    <c:sideWall>
      <c:spPr>
        <a:ln>
          <a:noFill/>
        </a:ln>
      </c:spPr>
    </c:sideWall>
    <c:backWall>
      <c:spPr>
        <a:ln>
          <a:noFill/>
        </a:ln>
      </c:spPr>
    </c:backWall>
    <c:plotArea>
      <c:layout>
        <c:manualLayout>
          <c:layoutTarget val="inner"/>
          <c:xMode val="edge"/>
          <c:yMode val="edge"/>
          <c:x val="0.15799393379157212"/>
          <c:y val="0"/>
          <c:w val="0.90260717443704519"/>
          <c:h val="0.8017102348550597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dPt>
            <c:idx val="1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8.5089622870635692E-2"/>
                  <c:y val="0.3019656065151010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4695,1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8.3570165319375223E-2"/>
                  <c:y val="0.1416298862415960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4548,4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4695.0613600000024</c:v>
                </c:pt>
                <c:pt idx="1">
                  <c:v>4548.4070099999999</c:v>
                </c:pt>
              </c:numCache>
            </c:numRef>
          </c:val>
        </c:ser>
        <c:dLbls>
          <c:showVal val="1"/>
        </c:dLbls>
        <c:gapWidth val="84"/>
        <c:gapDepth val="0"/>
        <c:shape val="cylinder"/>
        <c:axId val="91296896"/>
        <c:axId val="91298432"/>
        <c:axId val="0"/>
      </c:bar3DChart>
      <c:catAx>
        <c:axId val="91296896"/>
        <c:scaling>
          <c:orientation val="minMax"/>
        </c:scaling>
        <c:axPos val="b"/>
        <c:majorTickMark val="none"/>
        <c:tickLblPos val="none"/>
        <c:spPr>
          <a:ln>
            <a:noFill/>
          </a:ln>
          <a:effectLst>
            <a:outerShdw blurRad="50800" dist="50800" dir="5400000" sx="8000" sy="8000" algn="ctr" rotWithShape="0">
              <a:srgbClr val="000000">
                <a:alpha val="43137"/>
              </a:srgbClr>
            </a:outerShdw>
          </a:effectLst>
        </c:spPr>
        <c:txPr>
          <a:bodyPr rot="-5400000" vert="horz"/>
          <a:lstStyle/>
          <a:p>
            <a:pPr>
              <a:defRPr/>
            </a:pPr>
            <a:endParaRPr lang="ru-RU"/>
          </a:p>
        </c:txPr>
        <c:crossAx val="91298432"/>
        <c:crosses val="autoZero"/>
        <c:lblAlgn val="ctr"/>
        <c:lblOffset val="100"/>
      </c:catAx>
      <c:valAx>
        <c:axId val="91298432"/>
        <c:scaling>
          <c:orientation val="minMax"/>
          <c:min val="1000"/>
        </c:scaling>
        <c:axPos val="r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1296896"/>
        <c:crosses val="max"/>
        <c:crossBetween val="between"/>
        <c:majorUnit val="500"/>
        <c:minorUnit val="500"/>
      </c:valAx>
      <c:spPr>
        <a:noFill/>
        <a:ln w="25371">
          <a:noFill/>
        </a:ln>
      </c:spPr>
    </c:plotArea>
    <c:plotVisOnly val="1"/>
    <c:dispBlanksAs val="gap"/>
  </c:chart>
  <c:spPr>
    <a:scene3d>
      <a:camera prst="orthographicFront"/>
      <a:lightRig rig="threePt" dir="t"/>
    </a:scene3d>
    <a:sp3d>
      <a:bevelB h="6350"/>
    </a:sp3d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/>
          <a:lstStyle/>
          <a:p>
            <a:pPr>
              <a:defRPr sz="3600">
                <a:latin typeface="Times New Roman" pitchFamily="18" charset="0"/>
                <a:cs typeface="Times New Roman" pitchFamily="18" charset="0"/>
              </a:defRPr>
            </a:pPr>
            <a:endParaRPr lang="ru-RU" sz="3200" dirty="0"/>
          </a:p>
        </c:rich>
      </c:tx>
      <c:layout>
        <c:manualLayout>
          <c:xMode val="edge"/>
          <c:yMode val="edge"/>
          <c:x val="6.3471246795423E-2"/>
          <c:y val="0.273013962156995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1717853243371902E-2"/>
          <c:y val="0.18707604442367454"/>
          <c:w val="0.56246650442141344"/>
          <c:h val="0.5071069695723197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Жилищно коммунальное хозяйство</c:v>
                </c:pt>
              </c:strCache>
            </c:strRef>
          </c:tx>
          <c:explosion val="8"/>
          <c:dPt>
            <c:idx val="0"/>
            <c:spPr>
              <a:solidFill>
                <a:srgbClr val="73F1AF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-0.14587986885731091"/>
                  <c:y val="4.0234996672746893E-3"/>
                </c:manualLayout>
              </c:layout>
              <c:showPercent val="1"/>
            </c:dLbl>
            <c:dLbl>
              <c:idx val="2"/>
              <c:layout>
                <c:manualLayout>
                  <c:x val="0.12291077577759743"/>
                  <c:y val="-7.9946893163948513E-2"/>
                </c:manualLayout>
              </c:layout>
              <c:showPercent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282.70599999999979</c:v>
                </c:pt>
                <c:pt idx="2">
                  <c:v>561.65030999999999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5109530541968896"/>
          <c:y val="0.27877987797918552"/>
          <c:w val="0.30287327072826598"/>
          <c:h val="0.19135007512341687"/>
        </c:manualLayout>
      </c:layout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0.47856</cdr:x>
      <cdr:y>0.10663</cdr:y>
    </cdr:from>
    <cdr:to>
      <cdr:x>0.58602</cdr:x>
      <cdr:y>0.18865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4357686" y="557218"/>
          <a:ext cx="978520" cy="42861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97,3%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0.6025</cdr:x>
      <cdr:y>0</cdr:y>
    </cdr:from>
    <cdr:to>
      <cdr:x>0.924</cdr:x>
      <cdr:y>0.50375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2325" y="0"/>
          <a:ext cx="1895556" cy="18665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0.42364</cdr:x>
      <cdr:y>0.24333</cdr:y>
    </cdr:from>
    <cdr:to>
      <cdr:x>0.61977</cdr:x>
      <cdr:y>0.25208</cdr:y>
    </cdr:to>
    <cdr:sp macro="" textlink="">
      <cdr:nvSpPr>
        <cdr:cNvPr id="4" name="Прямая со стрелкой 3"/>
        <cdr:cNvSpPr/>
      </cdr:nvSpPr>
      <cdr:spPr>
        <a:xfrm xmlns:a="http://schemas.openxmlformats.org/drawingml/2006/main">
          <a:off x="3857620" y="1271598"/>
          <a:ext cx="1785940" cy="4572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C00000"/>
          </a:solidFill>
          <a:tailEnd type="arrow"/>
        </a:ln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0.6371</cdr:x>
      <cdr:y>0.2</cdr:y>
    </cdr:from>
    <cdr:to>
      <cdr:x>0.78754</cdr:x>
      <cdr:y>0.28001</cdr:y>
    </cdr:to>
    <cdr:sp macro="" textlink="">
      <cdr:nvSpPr>
        <cdr:cNvPr id="2" name="TextBox 1"/>
        <cdr:cNvSpPr txBox="1"/>
      </cdr:nvSpPr>
      <cdr:spPr bwMode="auto">
        <a:xfrm xmlns:a="http://schemas.openxmlformats.org/drawingml/2006/main">
          <a:off x="5643602" y="1000132"/>
          <a:ext cx="1332645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0.0885</cdr:x>
      <cdr:y>0.1</cdr:y>
    </cdr:from>
    <cdr:to>
      <cdr:x>0.15044</cdr:x>
      <cdr:y>0.24156</cdr:y>
    </cdr:to>
    <cdr:sp macro="" textlink="">
      <cdr:nvSpPr>
        <cdr:cNvPr id="3" name="TextBox 2"/>
        <cdr:cNvSpPr txBox="1"/>
      </cdr:nvSpPr>
      <cdr:spPr bwMode="auto">
        <a:xfrm xmlns:a="http://schemas.openxmlformats.org/drawingml/2006/main">
          <a:off x="714416" y="500066"/>
          <a:ext cx="500010" cy="70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 smtClean="0"/>
        </a:p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0.61062</cdr:x>
      <cdr:y>0.38571</cdr:y>
    </cdr:from>
    <cdr:to>
      <cdr:x>0.84071</cdr:x>
      <cdr:y>0.46572</cdr:y>
    </cdr:to>
    <cdr:sp macro="" textlink="">
      <cdr:nvSpPr>
        <cdr:cNvPr id="4" name="TextBox 3"/>
        <cdr:cNvSpPr txBox="1"/>
      </cdr:nvSpPr>
      <cdr:spPr bwMode="auto">
        <a:xfrm xmlns:a="http://schemas.openxmlformats.org/drawingml/2006/main" flipH="1">
          <a:off x="4929222" y="1928826"/>
          <a:ext cx="1857400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0.69912</cdr:x>
      <cdr:y>0.45714</cdr:y>
    </cdr:from>
    <cdr:to>
      <cdr:x>0.87611</cdr:x>
      <cdr:y>0.53715</cdr:y>
    </cdr:to>
    <cdr:sp macro="" textlink="">
      <cdr:nvSpPr>
        <cdr:cNvPr id="5" name="TextBox 4"/>
        <cdr:cNvSpPr txBox="1"/>
      </cdr:nvSpPr>
      <cdr:spPr bwMode="auto">
        <a:xfrm xmlns:a="http://schemas.openxmlformats.org/drawingml/2006/main">
          <a:off x="5643602" y="2286016"/>
          <a:ext cx="1428760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0.65487</cdr:x>
      <cdr:y>0.32857</cdr:y>
    </cdr:from>
    <cdr:to>
      <cdr:x>0.82301</cdr:x>
      <cdr:y>0.40858</cdr:y>
    </cdr:to>
    <cdr:sp macro="" textlink="">
      <cdr:nvSpPr>
        <cdr:cNvPr id="6" name="TextBox 5"/>
        <cdr:cNvSpPr txBox="1"/>
      </cdr:nvSpPr>
      <cdr:spPr bwMode="auto">
        <a:xfrm xmlns:a="http://schemas.openxmlformats.org/drawingml/2006/main">
          <a:off x="5567130" y="1643067"/>
          <a:ext cx="1429378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0.79646</cdr:x>
      <cdr:y>0.2</cdr:y>
    </cdr:from>
    <cdr:to>
      <cdr:x>0.81934</cdr:x>
      <cdr:y>0.28001</cdr:y>
    </cdr:to>
    <cdr:sp macro="" textlink="">
      <cdr:nvSpPr>
        <cdr:cNvPr id="22" name="TextBox 21"/>
        <cdr:cNvSpPr txBox="1"/>
      </cdr:nvSpPr>
      <cdr:spPr bwMode="auto">
        <a:xfrm xmlns:a="http://schemas.openxmlformats.org/drawingml/2006/main">
          <a:off x="6429420" y="1000132"/>
          <a:ext cx="184731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0.77876</cdr:x>
      <cdr:y>0.12857</cdr:y>
    </cdr:from>
    <cdr:to>
      <cdr:x>0.93805</cdr:x>
      <cdr:y>0.20858</cdr:y>
    </cdr:to>
    <cdr:sp macro="" textlink="">
      <cdr:nvSpPr>
        <cdr:cNvPr id="23" name="TextBox 22"/>
        <cdr:cNvSpPr txBox="1"/>
      </cdr:nvSpPr>
      <cdr:spPr bwMode="auto">
        <a:xfrm xmlns:a="http://schemas.openxmlformats.org/drawingml/2006/main">
          <a:off x="6286544" y="642942"/>
          <a:ext cx="1285884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0.59829</cdr:x>
      <cdr:y>0.81335</cdr:y>
    </cdr:from>
    <cdr:to>
      <cdr:x>0.73504</cdr:x>
      <cdr:y>0.89156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000660" y="3714776"/>
          <a:ext cx="1142979" cy="3572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sz="2000" b="1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0.499</cdr:x>
      <cdr:y>0.50025</cdr:y>
    </cdr:from>
    <cdr:to>
      <cdr:x>0.5085</cdr:x>
      <cdr:y>0.598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65553" y="2048899"/>
          <a:ext cx="37597" cy="1812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36576" tIns="50292" rIns="36576" bIns="50292" anchor="ctr" upright="1">
          <a:spAutoFit/>
        </a:bodyPr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1800" b="1" i="0" strike="noStrike" dirty="0">
              <a:solidFill>
                <a:srgbClr val="FF6600"/>
              </a:solidFill>
              <a:latin typeface="Arial Black"/>
            </a:rPr>
            <a:t>  </a:t>
          </a:r>
        </a:p>
      </cdr:txBody>
    </cdr:sp>
  </cdr:relSizeAnchor>
  <cdr:relSizeAnchor xmlns:cdr="http://schemas.openxmlformats.org/drawingml/2006/chartDrawing">
    <cdr:from>
      <cdr:x>0.04594</cdr:x>
      <cdr:y>0.05669</cdr:y>
    </cdr:from>
    <cdr:to>
      <cdr:x>0.18375</cdr:x>
      <cdr:y>0.11339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57190" y="285752"/>
          <a:ext cx="1071570" cy="28575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2000" b="1" dirty="0" smtClean="0">
              <a:ln w="3175">
                <a:noFill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тыс.р</a:t>
          </a:r>
          <a:r>
            <a:rPr lang="ru-RU" sz="1400" b="1" dirty="0" smtClean="0">
              <a:ln w="3175">
                <a:noFill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1400" b="1" dirty="0">
            <a:ln w="3175">
              <a:noFill/>
            </a:ln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58161B-792B-4435-8AF4-78F13A104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09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CAF4B-B2C5-4991-B6F9-A06F2852212B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C85C0-616F-405F-9DBE-BE6B46761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C050B-5CA4-4B29-B3E4-BDCADDAE0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  <p:sldLayoutId id="2147484063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34" y="692151"/>
            <a:ext cx="8143932" cy="137952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  <a:br>
              <a:rPr lang="ru-RU" b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5C30B-72BA-4F0E-A5E3-DDF367DB7F1E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714348" y="2285992"/>
            <a:ext cx="7921625" cy="223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200" b="1" dirty="0" smtClean="0">
              <a:cs typeface="Times New Roman" pitchFamily="18" charset="0"/>
            </a:endParaRPr>
          </a:p>
          <a:p>
            <a:pPr algn="ctr"/>
            <a:endParaRPr lang="ru-RU" sz="3200" b="1" dirty="0" smtClean="0">
              <a:cs typeface="Times New Roman" pitchFamily="18" charset="0"/>
            </a:endParaRPr>
          </a:p>
          <a:p>
            <a:pPr algn="ctr"/>
            <a:endParaRPr lang="ru-RU" sz="3200" b="1" dirty="0" smtClean="0"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7030A0"/>
                </a:solidFill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7030A0"/>
                </a:solidFill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7030A0"/>
                </a:solidFill>
                <a:cs typeface="Times New Roman" pitchFamily="18" charset="0"/>
              </a:rPr>
              <a:t>Исменецкого</a:t>
            </a:r>
            <a:r>
              <a:rPr lang="ru-RU" sz="3200" b="1" dirty="0" smtClean="0">
                <a:solidFill>
                  <a:srgbClr val="7030A0"/>
                </a:solidFill>
                <a:cs typeface="Times New Roman" pitchFamily="18" charset="0"/>
              </a:rPr>
              <a:t> сельского поселения</a:t>
            </a:r>
            <a:endParaRPr lang="ru-RU" sz="3200" b="1" dirty="0">
              <a:solidFill>
                <a:srgbClr val="7030A0"/>
              </a:solidFill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7030A0"/>
                </a:solidFill>
                <a:cs typeface="Times New Roman" pitchFamily="18" charset="0"/>
              </a:rPr>
              <a:t>за </a:t>
            </a:r>
            <a:r>
              <a:rPr lang="ru-RU" sz="3200" b="1" dirty="0" smtClean="0">
                <a:solidFill>
                  <a:srgbClr val="7030A0"/>
                </a:solidFill>
                <a:cs typeface="Times New Roman" pitchFamily="18" charset="0"/>
              </a:rPr>
              <a:t>2019 </a:t>
            </a:r>
            <a:r>
              <a:rPr lang="ru-RU" sz="3200" b="1" dirty="0">
                <a:solidFill>
                  <a:srgbClr val="7030A0"/>
                </a:solidFill>
                <a:cs typeface="Times New Roman" pitchFamily="18" charset="0"/>
              </a:rPr>
              <a:t>год</a:t>
            </a:r>
          </a:p>
          <a:p>
            <a:pPr algn="ctr"/>
            <a:r>
              <a:rPr lang="ru-RU" sz="3600" b="1" dirty="0">
                <a:latin typeface="Arial" pitchFamily="34" charset="0"/>
              </a:rPr>
              <a:t/>
            </a:r>
            <a:br>
              <a:rPr lang="ru-RU" sz="3600" b="1" dirty="0">
                <a:latin typeface="Arial" pitchFamily="34" charset="0"/>
              </a:rPr>
            </a:br>
            <a:endParaRPr lang="ru-RU" sz="3600" b="1" dirty="0">
              <a:latin typeface="Arial" pitchFamily="34" charset="0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 sz="3600" b="1" i="0" u="none" strike="noStrike" kern="1200" baseline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600" dirty="0" smtClean="0"/>
              <a:t>Жилищно-коммунальное хозяйство</a:t>
            </a:r>
            <a:br>
              <a:rPr lang="ru-RU" sz="3600" dirty="0" smtClean="0"/>
            </a:br>
            <a:r>
              <a:rPr lang="ru-RU" sz="3200" dirty="0" smtClean="0"/>
              <a:t>всего – 844,4 тыс.р.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714348" y="1857364"/>
          <a:ext cx="8001056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857364"/>
          <a:ext cx="8572560" cy="4572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Благоустройство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 – 561,6 тыс.р.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571612"/>
            <a:ext cx="8643998" cy="4786346"/>
          </a:xfrm>
        </p:spPr>
        <p:txBody>
          <a:bodyPr/>
          <a:lstStyle/>
          <a:p>
            <a:pPr lvl="4"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Дорожное хозяйство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714612" y="1928802"/>
            <a:ext cx="3643338" cy="928694"/>
          </a:xfrm>
          <a:prstGeom prst="ellipse">
            <a:avLst/>
          </a:prstGeom>
          <a:solidFill>
            <a:srgbClr val="73F1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Всего расходов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1756,5тыс.р.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143108" y="2714620"/>
            <a:ext cx="121444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17" idx="0"/>
          </p:cNvCxnSpPr>
          <p:nvPr/>
        </p:nvCxnSpPr>
        <p:spPr>
          <a:xfrm>
            <a:off x="5715008" y="2786058"/>
            <a:ext cx="1178727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28596" y="3214686"/>
            <a:ext cx="3214710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акцизов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342,0 тыс.р.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3286124"/>
            <a:ext cx="3214710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собственных средств р-на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18,0 тыс.р.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14876" y="4500570"/>
            <a:ext cx="335758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содержание улично-дорожной сети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600,0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тыс.р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>
            <a:stCxn id="5" idx="4"/>
          </p:cNvCxnSpPr>
          <p:nvPr/>
        </p:nvCxnSpPr>
        <p:spPr>
          <a:xfrm rot="5400000">
            <a:off x="3125380" y="3089671"/>
            <a:ext cx="1643076" cy="11787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4"/>
          </p:cNvCxnSpPr>
          <p:nvPr/>
        </p:nvCxnSpPr>
        <p:spPr>
          <a:xfrm rot="16200000" flipH="1">
            <a:off x="4161231" y="3232545"/>
            <a:ext cx="1643074" cy="892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214414" y="4500570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 счет республиканских средств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796,5 тыс.р.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755576" y="260648"/>
            <a:ext cx="7772400" cy="864096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effectLst/>
                <a:latin typeface="Arial Black" pitchFamily="34" charset="0"/>
              </a:rPr>
              <a:t>   </a:t>
            </a:r>
            <a:r>
              <a:rPr lang="ru-RU" sz="2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Анализ расходов на содержание органов управления</a:t>
            </a:r>
            <a:br>
              <a:rPr lang="ru-RU" sz="2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Исменецкого</a:t>
            </a:r>
            <a:r>
              <a:rPr lang="ru-RU" sz="2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r>
              <a:rPr lang="ru-RU" sz="2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endParaRPr lang="ru-RU" sz="18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638174205"/>
              </p:ext>
            </p:extLst>
          </p:nvPr>
        </p:nvGraphicFramePr>
        <p:xfrm>
          <a:off x="857224" y="1357298"/>
          <a:ext cx="7572375" cy="482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8688937"/>
              </p:ext>
            </p:extLst>
          </p:nvPr>
        </p:nvGraphicFramePr>
        <p:xfrm>
          <a:off x="571472" y="2857496"/>
          <a:ext cx="7992119" cy="2325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773"/>
                <a:gridCol w="1998173"/>
                <a:gridCol w="1998173"/>
              </a:tblGrid>
              <a:tr h="41136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BCCE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01.01.2019 г.,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CCE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01.01.2020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г.,</a:t>
                      </a:r>
                    </a:p>
                    <a:p>
                      <a:pPr algn="ctr"/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BCCEF6"/>
                    </a:solidFill>
                  </a:tcPr>
                </a:tc>
              </a:tr>
              <a:tr h="41136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Заработная плата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731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Коммунальные услуги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1364">
                <a:tc>
                  <a:txBody>
                    <a:bodyPr/>
                    <a:lstStyle/>
                    <a:p>
                      <a:r>
                        <a:rPr lang="ru-RU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работы и услуги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5561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17,9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527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84313"/>
            <a:ext cx="7772400" cy="136842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500438"/>
            <a:ext cx="6858000" cy="158432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425110, г. Звенигово, ул. Ленина, 39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тел.7-13-59  7-11-75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rfo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zven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minfin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mari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4332D-2E65-4A7B-ADE3-7EA5FD7AE673}" type="slidenum">
              <a:rPr lang="ru-RU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79388" y="115888"/>
            <a:ext cx="8856662" cy="1223962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0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Исполнение доходной части бюджета</a:t>
            </a:r>
            <a:br>
              <a:rPr lang="ru-RU" sz="30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30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 </a:t>
            </a:r>
            <a:r>
              <a:rPr lang="ru-RU" sz="3000" b="0" dirty="0" err="1" smtClean="0">
                <a:solidFill>
                  <a:srgbClr val="7030A0"/>
                </a:solidFill>
                <a:effectLst/>
                <a:latin typeface="Times New Roman" pitchFamily="18" charset="0"/>
              </a:rPr>
              <a:t>Исменецкого</a:t>
            </a:r>
            <a:r>
              <a:rPr lang="ru-RU" sz="30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 сельского поселения</a:t>
            </a:r>
            <a:r>
              <a:rPr lang="ru-RU" sz="3000" b="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 </a:t>
            </a:r>
            <a:r>
              <a:rPr lang="ru-RU" sz="30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за 2019 год</a:t>
            </a:r>
            <a:endParaRPr lang="en-US" sz="3000" b="0" dirty="0" smtClean="0">
              <a:solidFill>
                <a:srgbClr val="7030A0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FED50-7DCE-4742-8567-F2D07FE14AB1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43192157"/>
              </p:ext>
            </p:extLst>
          </p:nvPr>
        </p:nvGraphicFramePr>
        <p:xfrm>
          <a:off x="0" y="1371584"/>
          <a:ext cx="9105900" cy="5225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5" name="Text Box 13"/>
          <p:cNvSpPr txBox="1">
            <a:spLocks noChangeArrowheads="1"/>
          </p:cNvSpPr>
          <p:nvPr/>
        </p:nvSpPr>
        <p:spPr bwMode="auto">
          <a:xfrm>
            <a:off x="714348" y="1785926"/>
            <a:ext cx="12144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тыс. р.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1643042" y="2071678"/>
            <a:ext cx="928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2143108" y="2643182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algn="ctr"/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115888"/>
            <a:ext cx="9144000" cy="1009650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Доходы бюджета </a:t>
            </a:r>
            <a:r>
              <a:rPr lang="ru-RU" sz="3000" b="0" dirty="0" err="1" smtClean="0">
                <a:solidFill>
                  <a:schemeClr val="tx1"/>
                </a:solidFill>
                <a:effectLst/>
                <a:latin typeface="Times New Roman" pitchFamily="18" charset="0"/>
              </a:rPr>
              <a:t>Исменецкого</a:t>
            </a: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сельского поселения за 2018-2019 гг.</a:t>
            </a:r>
            <a:endParaRPr lang="en-US" sz="3000" b="0" dirty="0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96233262"/>
              </p:ext>
            </p:extLst>
          </p:nvPr>
        </p:nvGraphicFramePr>
        <p:xfrm>
          <a:off x="0" y="1357298"/>
          <a:ext cx="9144000" cy="5384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786578" y="1357298"/>
            <a:ext cx="13573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тыс</a:t>
            </a:r>
            <a:r>
              <a:rPr lang="ru-RU" sz="2000" i="1" dirty="0" smtClean="0"/>
              <a:t>.</a:t>
            </a:r>
            <a:r>
              <a:rPr lang="ru-RU" i="1" dirty="0" smtClean="0"/>
              <a:t> руб.</a:t>
            </a:r>
            <a:endParaRPr lang="ru-RU" sz="2000" i="1" dirty="0"/>
          </a:p>
        </p:txBody>
      </p:sp>
      <p:sp>
        <p:nvSpPr>
          <p:cNvPr id="5" name="Прямая со стрелкой 4"/>
          <p:cNvSpPr/>
          <p:nvPr/>
        </p:nvSpPr>
        <p:spPr>
          <a:xfrm>
            <a:off x="4000496" y="3000372"/>
            <a:ext cx="1714512" cy="64294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714620"/>
            <a:ext cx="978520" cy="4286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+296,0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260648"/>
            <a:ext cx="9144000" cy="1169988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Структура доходной части бюджета </a:t>
            </a:r>
            <a:r>
              <a:rPr lang="ru-RU" sz="3000" b="0" dirty="0" err="1" smtClean="0">
                <a:solidFill>
                  <a:schemeClr val="tx1"/>
                </a:solidFill>
                <a:effectLst/>
                <a:latin typeface="Times New Roman" pitchFamily="18" charset="0"/>
              </a:rPr>
              <a:t>Исменецкого</a:t>
            </a: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сельского поселения за 2019 год</a:t>
            </a:r>
          </a:p>
        </p:txBody>
      </p:sp>
      <p:graphicFrame>
        <p:nvGraphicFramePr>
          <p:cNvPr id="7" name="Object 3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660900" y="3492500"/>
          <a:ext cx="4483100" cy="2297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00261934"/>
              </p:ext>
            </p:extLst>
          </p:nvPr>
        </p:nvGraphicFramePr>
        <p:xfrm>
          <a:off x="857224" y="1142984"/>
          <a:ext cx="7929618" cy="5327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</a:rPr>
              <a:t>Структура налоговых и неналоговых доходов бюджета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</a:rPr>
              <a:t>Исменецкого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</a:rPr>
              <a:t> сельского поселения</a:t>
            </a:r>
            <a:endParaRPr lang="ru-RU" sz="20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428736"/>
          <a:ext cx="885831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285720" y="142852"/>
            <a:ext cx="9144000" cy="1428760"/>
          </a:xfrm>
          <a:noFill/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82550" h="38100" prst="coolSlant"/>
              <a:contourClr>
                <a:schemeClr val="tx2"/>
              </a:contourClr>
            </a:sp3d>
          </a:bodyPr>
          <a:lstStyle/>
          <a:p>
            <a:pPr algn="ctr"/>
            <a:r>
              <a:rPr lang="ru-RU" sz="24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Доходы бюджета </a:t>
            </a:r>
            <a:br>
              <a:rPr lang="ru-RU" sz="24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2400" dirty="0" err="1" smtClean="0">
                <a:solidFill>
                  <a:srgbClr val="7030A0"/>
                </a:solidFill>
                <a:effectLst/>
                <a:latin typeface="Times New Roman" pitchFamily="18" charset="0"/>
              </a:rPr>
              <a:t>Исменецкого</a:t>
            </a:r>
            <a:r>
              <a:rPr lang="ru-RU" sz="240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 сельского поселения</a:t>
            </a:r>
            <a:r>
              <a:rPr lang="ru-RU" sz="24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/>
            </a:r>
            <a:br>
              <a:rPr lang="ru-RU" sz="24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24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 от налоговых сборов и платежей</a:t>
            </a:r>
            <a:br>
              <a:rPr lang="ru-RU" sz="24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2400" b="0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 за 2019 год</a:t>
            </a: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214414" y="1000108"/>
          <a:ext cx="6096000" cy="406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22426648"/>
              </p:ext>
            </p:extLst>
          </p:nvPr>
        </p:nvGraphicFramePr>
        <p:xfrm>
          <a:off x="785786" y="1428736"/>
          <a:ext cx="7643834" cy="4817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571604" y="1643050"/>
            <a:ext cx="7601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 smtClean="0"/>
              <a:t>тыс. р.</a:t>
            </a:r>
            <a:endParaRPr lang="ru-RU" sz="1600" dirty="0"/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5643570" y="2928934"/>
            <a:ext cx="2403707" cy="6771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Исполнение  плана </a:t>
            </a:r>
            <a:r>
              <a:rPr lang="ru-RU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88,5%</a:t>
            </a: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Стрелка влево 8"/>
          <p:cNvSpPr/>
          <p:nvPr/>
        </p:nvSpPr>
        <p:spPr>
          <a:xfrm flipH="1">
            <a:off x="3286116" y="4286256"/>
            <a:ext cx="3175596" cy="361075"/>
          </a:xfrm>
          <a:prstGeom prst="leftArrow">
            <a:avLst>
              <a:gd name="adj1" fmla="val 50000"/>
              <a:gd name="adj2" fmla="val 13209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643306" y="3929066"/>
            <a:ext cx="1301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54,8 %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82" name="Group 4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1679673931"/>
              </p:ext>
            </p:extLst>
          </p:nvPr>
        </p:nvGraphicFramePr>
        <p:xfrm>
          <a:off x="-1" y="1"/>
          <a:ext cx="9144001" cy="6777791"/>
        </p:xfrm>
        <a:graphic>
          <a:graphicData uri="http://schemas.openxmlformats.org/drawingml/2006/table">
            <a:tbl>
              <a:tblPr>
                <a:tableStyleId>{72833802-FEF1-4C79-8D5D-14CF1EAF98D9}</a:tableStyleId>
              </a:tblPr>
              <a:tblGrid>
                <a:gridCol w="3428993"/>
                <a:gridCol w="2071702"/>
                <a:gridCol w="1643074"/>
                <a:gridCol w="2000232"/>
              </a:tblGrid>
              <a:tr h="785793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4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204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 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  2019 г.,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за 2019 г., тыс.р.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54895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1414,5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1414,5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anchor="ctr" horzOverflow="overflow"/>
                </a:tc>
              </a:tr>
              <a:tr h="575444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169,8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169,8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anchor="ctr" horzOverflow="overflow"/>
                </a:tc>
              </a:tr>
              <a:tr h="80003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200,6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84361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1983,0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1986,0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anchor="ctr" horzOverflow="overflow"/>
                </a:tc>
              </a:tr>
              <a:tr h="55882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Пожертвования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88,4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88,1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spc="0" normalizeH="0" baseline="0" dirty="0" smtClean="0">
                          <a:ln w="1905"/>
                          <a:solidFill>
                            <a:srgbClr val="0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</a:p>
                  </a:txBody>
                  <a:tcPr anchor="ctr" horzOverflow="overflow"/>
                </a:tc>
              </a:tr>
              <a:tr h="10243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2400" b="0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4597,9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4473,2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spc="0" normalizeH="0" baseline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kumimoji="0" lang="ru-RU" sz="2400" b="1" i="0" u="none" strike="noStrike" cap="none" spc="0" normalizeH="0" baseline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71500"/>
            <a:ext cx="8439472" cy="57148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расходов бюджета за 2019 год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EA94B-9D6C-4EF0-B0AC-1E426A7134EF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9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98266206"/>
              </p:ext>
            </p:extLst>
          </p:nvPr>
        </p:nvGraphicFramePr>
        <p:xfrm>
          <a:off x="500034" y="1714488"/>
          <a:ext cx="835824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 rot="5400000">
            <a:off x="2388694" y="4683612"/>
            <a:ext cx="738664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anchor="ctr"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5559990" y="4941340"/>
            <a:ext cx="738664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anchor="ctr"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9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04774278"/>
              </p:ext>
            </p:extLst>
          </p:nvPr>
        </p:nvGraphicFramePr>
        <p:xfrm>
          <a:off x="447675" y="1500177"/>
          <a:ext cx="8259764" cy="4458039"/>
        </p:xfrm>
        <a:graphic>
          <a:graphicData uri="http://schemas.openxmlformats.org/drawingml/2006/table">
            <a:tbl>
              <a:tblPr/>
              <a:tblGrid>
                <a:gridCol w="776462"/>
                <a:gridCol w="3923927"/>
                <a:gridCol w="1440160"/>
                <a:gridCol w="1341362"/>
                <a:gridCol w="777853"/>
              </a:tblGrid>
              <a:tr h="640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ЖКХ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844,4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4695,1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4548,4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 (-)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500042"/>
            <a:ext cx="8286808" cy="52322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70C0"/>
                </a:solidFill>
                <a:cs typeface="Times New Roman" pitchFamily="18" charset="0"/>
              </a:rPr>
              <a:t>Расходы  в разрезе отраслей </a:t>
            </a:r>
            <a:endParaRPr lang="ru-RU" sz="2800" dirty="0">
              <a:solidFill>
                <a:srgbClr val="0070C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7716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17613</TotalTime>
  <Words>321</Words>
  <Application>Microsoft Office PowerPoint</Application>
  <PresentationFormat>Экран (4:3)</PresentationFormat>
  <Paragraphs>180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 ОТЧЕТ  об исполнении бюджета</vt:lpstr>
      <vt:lpstr>Исполнение доходной части бюджета  Исменецкого сельского поселения за 2019 год</vt:lpstr>
      <vt:lpstr>Доходы бюджета Исменецкого сельского поселения за 2018-2019 гг.</vt:lpstr>
      <vt:lpstr>        Структура доходной части бюджета Исменецкого сельского поселения за 2019 год</vt:lpstr>
      <vt:lpstr>Структура налоговых и неналоговых доходов бюджета  Исменецкого сельского поселения</vt:lpstr>
      <vt:lpstr>Доходы бюджета  Исменецкого сельского поселения  от налоговых сборов и платежей  за 2019 год</vt:lpstr>
      <vt:lpstr>Слайд 7</vt:lpstr>
      <vt:lpstr>Исполнение расходов бюджета за 2019 год</vt:lpstr>
      <vt:lpstr>Слайд 9</vt:lpstr>
      <vt:lpstr> Жилищно-коммунальное хозяйство всего – 844,4 тыс.р.</vt:lpstr>
      <vt:lpstr>Благоустройство всего – 561,6 тыс.р.</vt:lpstr>
      <vt:lpstr>Дорожное хозяйство</vt:lpstr>
      <vt:lpstr>   Анализ расходов на содержание органов управления  Исменецкого сельского поселения                                                           </vt:lpstr>
      <vt:lpstr>Кредиторская задолженность</vt:lpstr>
      <vt:lpstr>Спасибо за внимание!</vt:lpstr>
    </vt:vector>
  </TitlesOfParts>
  <Company>nica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Будьжет  </dc:title>
  <dc:creator>Andrei</dc:creator>
  <cp:lastModifiedBy>Пользователь</cp:lastModifiedBy>
  <cp:revision>1228</cp:revision>
  <dcterms:created xsi:type="dcterms:W3CDTF">2006-11-28T05:15:39Z</dcterms:created>
  <dcterms:modified xsi:type="dcterms:W3CDTF">2020-04-22T11:23:14Z</dcterms:modified>
</cp:coreProperties>
</file>